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7" r:id="rId4"/>
    <p:sldId id="257" r:id="rId5"/>
    <p:sldId id="265" r:id="rId6"/>
    <p:sldId id="268" r:id="rId7"/>
    <p:sldId id="260" r:id="rId8"/>
    <p:sldId id="258" r:id="rId9"/>
    <p:sldId id="264" r:id="rId10"/>
    <p:sldId id="263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6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E742B-ED96-144B-8150-54CEBC945166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D8054-38B4-7447-91C9-F22C7383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3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D8054-38B4-7447-91C9-F22C738398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6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3077-E082-F04F-85DE-090412C7EA32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C1A0-057B-4148-A13D-4A1D5508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9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3077-E082-F04F-85DE-090412C7EA32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C1A0-057B-4148-A13D-4A1D5508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9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3077-E082-F04F-85DE-090412C7EA32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C1A0-057B-4148-A13D-4A1D5508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0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3077-E082-F04F-85DE-090412C7EA32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C1A0-057B-4148-A13D-4A1D5508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3077-E082-F04F-85DE-090412C7EA32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C1A0-057B-4148-A13D-4A1D5508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3077-E082-F04F-85DE-090412C7EA32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C1A0-057B-4148-A13D-4A1D5508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2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3077-E082-F04F-85DE-090412C7EA32}" type="datetimeFigureOut">
              <a:rPr lang="en-US" smtClean="0"/>
              <a:t>3/9/17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C1A0-057B-4148-A13D-4A1D5508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9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3077-E082-F04F-85DE-090412C7EA32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C1A0-057B-4148-A13D-4A1D5508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6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3077-E082-F04F-85DE-090412C7EA32}" type="datetimeFigureOut">
              <a:rPr lang="en-US" smtClean="0"/>
              <a:t>3/9/17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C1A0-057B-4148-A13D-4A1D5508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3077-E082-F04F-85DE-090412C7EA32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C1A0-057B-4148-A13D-4A1D5508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9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3077-E082-F04F-85DE-090412C7EA32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C1A0-057B-4148-A13D-4A1D5508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3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E3077-E082-F04F-85DE-090412C7EA32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0C1A0-057B-4148-A13D-4A1D5508B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3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MoLab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090" y="5983598"/>
            <a:ext cx="2933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SXSW</a:t>
            </a:r>
          </a:p>
          <a:p>
            <a:r>
              <a:rPr lang="en-US" sz="2000" b="1" dirty="0" smtClean="0"/>
              <a:t>Paul Mackie, Mobility Lab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4394" y="73515"/>
            <a:ext cx="5865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How to </a:t>
            </a:r>
            <a:r>
              <a:rPr lang="en-US" sz="3200" dirty="0" err="1" smtClean="0">
                <a:solidFill>
                  <a:schemeClr val="bg1"/>
                </a:solidFill>
              </a:rPr>
              <a:t>Uber-ize</a:t>
            </a:r>
            <a:r>
              <a:rPr lang="en-US" sz="3200" dirty="0" smtClean="0">
                <a:solidFill>
                  <a:schemeClr val="bg1"/>
                </a:solidFill>
              </a:rPr>
              <a:t> Public Transit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to Save It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1318" y="2475663"/>
            <a:ext cx="1882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L-r: </a:t>
            </a:r>
          </a:p>
          <a:p>
            <a:r>
              <a:rPr lang="en-US" dirty="0" smtClean="0"/>
              <a:t>Doug Kaufman </a:t>
            </a:r>
            <a:r>
              <a:rPr lang="en-US" dirty="0"/>
              <a:t>Michael </a:t>
            </a:r>
            <a:r>
              <a:rPr lang="en-US" dirty="0" err="1"/>
              <a:t>Russel</a:t>
            </a:r>
            <a:endParaRPr lang="en-US" dirty="0"/>
          </a:p>
          <a:p>
            <a:r>
              <a:rPr lang="en-US" dirty="0" smtClean="0"/>
              <a:t>Marlene Connor</a:t>
            </a:r>
            <a:endParaRPr lang="en-US" dirty="0"/>
          </a:p>
        </p:txBody>
      </p:sp>
      <p:pic>
        <p:nvPicPr>
          <p:cNvPr id="11" name="Picture 10" descr="Marlene_Conn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50" y="3754489"/>
            <a:ext cx="2074697" cy="2074697"/>
          </a:xfrm>
          <a:prstGeom prst="rect">
            <a:avLst/>
          </a:prstGeom>
        </p:spPr>
      </p:pic>
      <p:pic>
        <p:nvPicPr>
          <p:cNvPr id="5" name="Picture 4" descr="AAEAAQAAAAAAAAamAAAAJDMyYmUyODMyLTBjMzUtNGE0Mi05YTIyLWRjYzI4YmFjMGJlY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39" y="3754489"/>
            <a:ext cx="2074697" cy="2074697"/>
          </a:xfrm>
          <a:prstGeom prst="rect">
            <a:avLst/>
          </a:prstGeom>
        </p:spPr>
      </p:pic>
      <p:pic>
        <p:nvPicPr>
          <p:cNvPr id="13" name="Picture 12" descr="Screen Shot 2017-02-24 at 11.10.2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2" y="1239844"/>
            <a:ext cx="6147597" cy="2514645"/>
          </a:xfrm>
          <a:prstGeom prst="rect">
            <a:avLst/>
          </a:prstGeom>
        </p:spPr>
      </p:pic>
      <p:pic>
        <p:nvPicPr>
          <p:cNvPr id="2" name="Picture 1" descr="Michael Russe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36" y="3754489"/>
            <a:ext cx="2077514" cy="207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08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24 at 11.12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0" y="1468894"/>
            <a:ext cx="8194640" cy="51949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6354" y="104157"/>
            <a:ext cx="5501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Or is the question “How do we transit-</a:t>
            </a:r>
            <a:r>
              <a:rPr lang="en-US" sz="3200" dirty="0" err="1" smtClean="0">
                <a:solidFill>
                  <a:schemeClr val="accent1"/>
                </a:solidFill>
              </a:rPr>
              <a:t>ize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Uber</a:t>
            </a:r>
            <a:r>
              <a:rPr lang="en-US" sz="3200" dirty="0" smtClean="0">
                <a:solidFill>
                  <a:schemeClr val="accent1"/>
                </a:solidFill>
              </a:rPr>
              <a:t> to save it?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8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-b-e-r-free-malhaide-1017-the-new-uber-48679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0" y="2794892"/>
            <a:ext cx="4143838" cy="3969797"/>
          </a:xfrm>
          <a:prstGeom prst="rect">
            <a:avLst/>
          </a:prstGeom>
        </p:spPr>
      </p:pic>
      <p:pic>
        <p:nvPicPr>
          <p:cNvPr id="5" name="Picture 4" descr="income-versus-transit-access-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31" y="1508425"/>
            <a:ext cx="4541531" cy="52562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639" y="104157"/>
            <a:ext cx="699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 better question? How do we </a:t>
            </a:r>
            <a:r>
              <a:rPr lang="en-US" sz="3200" dirty="0" err="1" smtClean="0">
                <a:solidFill>
                  <a:schemeClr val="accent1"/>
                </a:solidFill>
              </a:rPr>
              <a:t>Uber-ize</a:t>
            </a:r>
            <a:r>
              <a:rPr lang="en-US" sz="3200" dirty="0" smtClean="0">
                <a:solidFill>
                  <a:schemeClr val="accent1"/>
                </a:solidFill>
              </a:rPr>
              <a:t> transit to make it better for everybody?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5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er-bowl-50-car-a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1958" cy="3592961"/>
          </a:xfrm>
          <a:prstGeom prst="rect">
            <a:avLst/>
          </a:prstGeom>
        </p:spPr>
      </p:pic>
      <p:pic>
        <p:nvPicPr>
          <p:cNvPr id="5" name="Picture 4" descr="extra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8" y="3592961"/>
            <a:ext cx="8330552" cy="32650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305" y="91329"/>
            <a:ext cx="56039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mismatch in messaging &amp; confidence?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1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_logo_4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4845"/>
            <a:ext cx="5311282" cy="3599466"/>
          </a:xfrm>
          <a:prstGeom prst="rect">
            <a:avLst/>
          </a:prstGeom>
        </p:spPr>
      </p:pic>
      <p:pic>
        <p:nvPicPr>
          <p:cNvPr id="5" name="Picture 4" descr="SmartCityChallenge_LogoOption3_Optio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86" y="487453"/>
            <a:ext cx="4279721" cy="50877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680" y="89794"/>
            <a:ext cx="4718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Can public &amp; private partners help on-demand and “fixed” work together?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5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MoLab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394" y="0"/>
            <a:ext cx="5865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How do we travel in our growing “Commuting </a:t>
            </a:r>
            <a:r>
              <a:rPr lang="en-US" sz="3200" dirty="0" err="1" smtClean="0">
                <a:solidFill>
                  <a:schemeClr val="bg1"/>
                </a:solidFill>
              </a:rPr>
              <a:t>Megaregions</a:t>
            </a:r>
            <a:r>
              <a:rPr lang="en-US" sz="3200" dirty="0" smtClean="0">
                <a:solidFill>
                  <a:schemeClr val="bg1"/>
                </a:solidFill>
              </a:rPr>
              <a:t>?”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7-01-06 at 5.13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4" y="1269941"/>
            <a:ext cx="8357557" cy="5490248"/>
          </a:xfrm>
          <a:prstGeom prst="rect">
            <a:avLst/>
          </a:prstGeom>
        </p:spPr>
      </p:pic>
      <p:pic>
        <p:nvPicPr>
          <p:cNvPr id="3" name="Picture 2" descr="sear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5" y="5473558"/>
            <a:ext cx="2249780" cy="66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2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428"/>
            <a:ext cx="9144000" cy="35686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832" y="178518"/>
            <a:ext cx="74889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Transit needs to better serve as the core for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all these other nodes.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5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sloc-uber-infographic_press-release_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028"/>
            <a:ext cx="9144000" cy="457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832" y="229829"/>
            <a:ext cx="729779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Tech can help connect all the travel nodes.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MoLab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394" y="9377"/>
            <a:ext cx="5865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expanding world of connected-transportation choices.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7-01-06 at 11.48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9" y="1231391"/>
            <a:ext cx="8181811" cy="562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0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MoLab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85" y="-16279"/>
            <a:ext cx="6195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Cities have to figure out </a:t>
            </a:r>
            <a:r>
              <a:rPr lang="en-US" sz="3200" dirty="0" smtClean="0">
                <a:solidFill>
                  <a:schemeClr val="bg1"/>
                </a:solidFill>
              </a:rPr>
              <a:t>who to partner with and which tech to use.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7-01-06 at 5.15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633"/>
            <a:ext cx="9144000" cy="526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98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EAAQAAAAAAAAh_AAAAJDdkNzFhOGUxLTlhZTEtNGUwMS04Mzg2LTc1Mjg4NGI5OWNjY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86" y="1404330"/>
            <a:ext cx="6966247" cy="5224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832" y="24586"/>
            <a:ext cx="74590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Which ride-hailing systems should be used?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How do they align with transit?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1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159</Words>
  <Application>Microsoft Macintosh PowerPoint</Application>
  <PresentationFormat>On-screen Show (4:3)</PresentationFormat>
  <Paragraphs>20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Mobility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Mackie</dc:creator>
  <cp:lastModifiedBy>Paul Mackie</cp:lastModifiedBy>
  <cp:revision>10</cp:revision>
  <dcterms:created xsi:type="dcterms:W3CDTF">2017-02-24T16:00:17Z</dcterms:created>
  <dcterms:modified xsi:type="dcterms:W3CDTF">2017-03-09T17:25:23Z</dcterms:modified>
</cp:coreProperties>
</file>